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0" r:id="rId3"/>
    <p:sldId id="271" r:id="rId4"/>
    <p:sldId id="272" r:id="rId5"/>
    <p:sldId id="273" r:id="rId6"/>
    <p:sldId id="275" r:id="rId7"/>
    <p:sldId id="277" r:id="rId8"/>
    <p:sldId id="267" r:id="rId9"/>
    <p:sldId id="262" r:id="rId10"/>
    <p:sldId id="263" r:id="rId11"/>
    <p:sldId id="278" r:id="rId12"/>
    <p:sldId id="266" r:id="rId13"/>
    <p:sldId id="279" r:id="rId14"/>
    <p:sldId id="280" r:id="rId15"/>
    <p:sldId id="281" r:id="rId16"/>
    <p:sldId id="259" r:id="rId17"/>
    <p:sldId id="260" r:id="rId18"/>
    <p:sldId id="261" r:id="rId19"/>
    <p:sldId id="269" r:id="rId20"/>
    <p:sldId id="268" r:id="rId21"/>
  </p:sldIdLst>
  <p:sldSz cx="9144000" cy="6858000" type="screen4x3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963" autoAdjust="0"/>
  </p:normalViewPr>
  <p:slideViewPr>
    <p:cSldViewPr>
      <p:cViewPr varScale="1">
        <p:scale>
          <a:sx n="66" d="100"/>
          <a:sy n="66" d="100"/>
        </p:scale>
        <p:origin x="-19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D003E47E-9E7B-4281-B4D6-D03B1F09F0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1740"/>
            <a:ext cx="3036888" cy="46513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1740"/>
            <a:ext cx="3036888" cy="46513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BBAA602B-9091-4F2B-9368-F07F0F002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72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316097EB-FF2F-4844-A5A0-C4F195834AA0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1665"/>
            <a:ext cx="5607050" cy="4179887"/>
          </a:xfrm>
          <a:prstGeom prst="rect">
            <a:avLst/>
          </a:prstGeom>
        </p:spPr>
        <p:txBody>
          <a:bodyPr vert="horz" lIns="91422" tIns="45710" rIns="91422" bIns="457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1740"/>
            <a:ext cx="3036888" cy="46513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8750" y="8821740"/>
            <a:ext cx="3036888" cy="46513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5D5F9DFF-3537-418C-8FBB-346FE3365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9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F9DFF-3537-418C-8FBB-346FE33657E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B9E0FB-D221-4AD5-94A8-DA84D08284AC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30A714-B046-4738-B81A-E0156BB21FC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mp.com/scariestpath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828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Adventist Education on the Scariest Path in the World?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Where are we headed?  </a:t>
            </a:r>
          </a:p>
          <a:p>
            <a:r>
              <a:rPr lang="en-US" b="1" dirty="0" smtClean="0"/>
              <a:t>Are we on a tight rope - going where?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Dr.  Jim Jeffery, Dean </a:t>
            </a:r>
          </a:p>
          <a:p>
            <a:r>
              <a:rPr lang="en-US" b="1" dirty="0" smtClean="0"/>
              <a:t>AU School of Education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Osborn (2007)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</a:t>
            </a:r>
            <a:r>
              <a:rPr lang="en-US" dirty="0"/>
              <a:t>projects are more grim than happy. </a:t>
            </a:r>
            <a:endParaRPr lang="en-US" dirty="0" smtClean="0"/>
          </a:p>
          <a:p>
            <a:r>
              <a:rPr lang="en-US" dirty="0" smtClean="0"/>
              <a:t>Osborn notes that the average </a:t>
            </a:r>
            <a:r>
              <a:rPr lang="en-US" dirty="0"/>
              <a:t>Adventist family, </a:t>
            </a:r>
            <a:r>
              <a:rPr lang="en-US" b="1" dirty="0" smtClean="0"/>
              <a:t>cannot</a:t>
            </a:r>
            <a:r>
              <a:rPr lang="en-US" dirty="0" smtClean="0"/>
              <a:t> </a:t>
            </a:r>
            <a:r>
              <a:rPr lang="en-US" dirty="0"/>
              <a:t>afford the costs associated with higher education.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group that traditionally funded Adventist institutions and programs is an </a:t>
            </a:r>
            <a:r>
              <a:rPr lang="en-US" b="1" dirty="0"/>
              <a:t>endangered species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b="1" dirty="0"/>
              <a:t>no enthusiastic generation </a:t>
            </a:r>
            <a:r>
              <a:rPr lang="en-US" dirty="0"/>
              <a:t>waiting in the wings.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Facing Our Challenges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(Osborn,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College/university enrollment increased in </a:t>
            </a:r>
            <a:r>
              <a:rPr lang="en-US" b="1" dirty="0" smtClean="0"/>
              <a:t>1994</a:t>
            </a:r>
            <a:r>
              <a:rPr lang="en-US" dirty="0" smtClean="0"/>
              <a:t> from </a:t>
            </a:r>
            <a:r>
              <a:rPr lang="en-US" b="1" dirty="0" smtClean="0"/>
              <a:t>18,955</a:t>
            </a:r>
            <a:r>
              <a:rPr lang="en-US" dirty="0" smtClean="0"/>
              <a:t> to </a:t>
            </a:r>
            <a:r>
              <a:rPr lang="en-US" b="1" dirty="0" smtClean="0"/>
              <a:t>23,492</a:t>
            </a:r>
            <a:r>
              <a:rPr lang="en-US" dirty="0" smtClean="0"/>
              <a:t> students in 2005. </a:t>
            </a:r>
          </a:p>
          <a:p>
            <a:r>
              <a:rPr lang="en-US" dirty="0" smtClean="0"/>
              <a:t>K-12 education did not keep pace with membership growth.</a:t>
            </a:r>
          </a:p>
          <a:p>
            <a:r>
              <a:rPr lang="en-US" dirty="0" smtClean="0"/>
              <a:t>However, much of this growth in higher education came at five institutions--three health care institutions—FHCHS, KCMA, and LLU (with much of the growth from those not of our faith); </a:t>
            </a:r>
          </a:p>
          <a:p>
            <a:r>
              <a:rPr lang="en-US" dirty="0" smtClean="0"/>
              <a:t>Two colleges that became universities with significant graduate school growth—LSU and SAU—and one international university with large growth in the SDA Theological Seminary—Andrews University.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Osborn’s assessment of Andrews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The growth of the very multi-ethnic and international Andrews can't be described as typical since most of their increase has taken place in the Seminary with nearly 900 students out of 3,200. </a:t>
            </a:r>
            <a:endParaRPr lang="en-US" dirty="0" smtClean="0"/>
          </a:p>
          <a:p>
            <a:pPr fontAlgn="base"/>
            <a:r>
              <a:rPr lang="en-US" dirty="0" smtClean="0"/>
              <a:t>“In </a:t>
            </a:r>
            <a:r>
              <a:rPr lang="en-US" dirty="0"/>
              <a:t>fact, their undergraduate enrollment has been under 1,000 meaning that if they didn't have the Seminary or graduate programs they would be a smaller college than most any in the system except for AUC, </a:t>
            </a:r>
            <a:r>
              <a:rPr lang="en-US" dirty="0" smtClean="0"/>
              <a:t>Washington Adventist U. and </a:t>
            </a:r>
            <a:r>
              <a:rPr lang="en-US" dirty="0"/>
              <a:t>Canadian University College.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Osborn’s assessment….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“They (Andrews) are focused on increasing their undergraduate enrollment with some success </a:t>
            </a:r>
          </a:p>
          <a:p>
            <a:r>
              <a:rPr lang="en-US" b="1" dirty="0" smtClean="0"/>
              <a:t>but the academies in the Lake Union have low enrollments which poses a problem for a strong undergraduate enrollment …</a:t>
            </a:r>
            <a:r>
              <a:rPr lang="en-US" dirty="0" smtClean="0"/>
              <a:t>meaning that unless they draw from other unions because of the strength of being a graduate school or from offering significant tuition discounts that many of us can't match, it will be a struggle.”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Osborn….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“Along with LLU, they also receive substantial G.C. subsidies and a subsidy from the Lake Union totaling much more than any other non health-care institution </a:t>
            </a:r>
          </a:p>
          <a:p>
            <a:r>
              <a:rPr lang="en-US" dirty="0" smtClean="0"/>
              <a:t>but they also have much higher expenses in maintaining a graduate program and numerous overseas obligations.”   (Richard Osborn,  July  6, 2008 The Spectrum online edition)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Anderson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Are We Killing Adventist Education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to Protect One of the Church’s Most </a:t>
            </a:r>
            <a:r>
              <a:rPr lang="en-US" dirty="0" err="1" smtClean="0"/>
              <a:t>Valuabel</a:t>
            </a:r>
            <a:r>
              <a:rPr lang="en-US" dirty="0" smtClean="0"/>
              <a:t> Resources – </a:t>
            </a:r>
            <a:r>
              <a:rPr lang="en-US" i="1" dirty="0" smtClean="0"/>
              <a:t>Adventist Review,</a:t>
            </a:r>
            <a:r>
              <a:rPr lang="en-US" dirty="0" smtClean="0"/>
              <a:t> Oct 15, 2009</a:t>
            </a:r>
          </a:p>
          <a:p>
            <a:r>
              <a:rPr lang="en-US" dirty="0" smtClean="0"/>
              <a:t>Starts out by showcasing </a:t>
            </a:r>
            <a:r>
              <a:rPr lang="en-US" b="1" dirty="0" smtClean="0"/>
              <a:t>WHY</a:t>
            </a:r>
            <a:r>
              <a:rPr lang="en-US" dirty="0" smtClean="0"/>
              <a:t> Adventist Education is in decline across the NAD.</a:t>
            </a:r>
          </a:p>
          <a:p>
            <a:r>
              <a:rPr lang="en-US" dirty="0" smtClean="0"/>
              <a:t>Vague answers to the question: What has brought Adventist Education to the difficulties it now faces?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/>
              <a:t>Shane Anderson (2009)</a:t>
            </a:r>
            <a:br>
              <a:rPr lang="en-US" dirty="0" smtClean="0"/>
            </a:br>
            <a:r>
              <a:rPr lang="en-US" sz="3200" dirty="0" smtClean="0"/>
              <a:t>Pastor of the New Market Virginia Church (on the campus of Shenandoah Valley Academy)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Here are the vague reasons that he has seen given:</a:t>
            </a:r>
          </a:p>
          <a:p>
            <a:r>
              <a:rPr lang="en-US" sz="3200" b="1" dirty="0" smtClean="0"/>
              <a:t>“Parents aren’t committed to Adventist education anymore.”</a:t>
            </a:r>
          </a:p>
          <a:p>
            <a:r>
              <a:rPr lang="en-US" sz="3200" b="1" dirty="0" smtClean="0"/>
              <a:t>“Adventist education is too expensive.”</a:t>
            </a:r>
          </a:p>
          <a:p>
            <a:r>
              <a:rPr lang="en-US" sz="3200" b="1" dirty="0" smtClean="0"/>
              <a:t>“We don’t market our schools effectively enough now.”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could add more speculation….</a:t>
            </a:r>
            <a:br>
              <a:rPr lang="en-US" dirty="0" smtClean="0"/>
            </a:br>
            <a:r>
              <a:rPr lang="en-US" dirty="0" smtClean="0"/>
              <a:t>But what are the real reasons?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Anderson (2009) gives us his 6 reasons.  See what you think.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“The lack of passion among churchgoing members for being a “conservative” Seventh-day Adventist.</a:t>
            </a:r>
          </a:p>
          <a:p>
            <a:pPr>
              <a:buNone/>
            </a:pPr>
            <a:r>
              <a:rPr lang="en-US" sz="3200" dirty="0" smtClean="0"/>
              <a:t>2.  </a:t>
            </a:r>
            <a:r>
              <a:rPr lang="en-US" sz="3200" b="1" dirty="0" smtClean="0"/>
              <a:t>“A misunderstanding of what constitutes biblical discipleship.”</a:t>
            </a:r>
          </a:p>
          <a:p>
            <a:pPr>
              <a:buNone/>
            </a:pPr>
            <a:r>
              <a:rPr lang="en-US" sz="3200" dirty="0" smtClean="0"/>
              <a:t>3.  </a:t>
            </a:r>
            <a:r>
              <a:rPr lang="en-US" sz="3200" b="1" dirty="0" smtClean="0"/>
              <a:t>“Poor pastoral support of Adventist education,”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more……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sz="3600" b="1" dirty="0" smtClean="0"/>
              <a:t>“Poor parenting.”</a:t>
            </a:r>
          </a:p>
          <a:p>
            <a:pPr marL="514350" indent="-514350">
              <a:buAutoNum type="arabicPeriod" startAt="4"/>
            </a:pPr>
            <a:r>
              <a:rPr lang="en-US" sz="3600" b="1" dirty="0" smtClean="0"/>
              <a:t>“The inroads of postmodernism, secularism, and “liberalism” in Adventism.”</a:t>
            </a:r>
          </a:p>
          <a:p>
            <a:pPr>
              <a:buNone/>
            </a:pPr>
            <a:r>
              <a:rPr lang="en-US" sz="3600" dirty="0" smtClean="0"/>
              <a:t>6</a:t>
            </a:r>
            <a:r>
              <a:rPr lang="en-US" sz="3600" b="1" dirty="0" smtClean="0"/>
              <a:t>.  “Poor quality Schools”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then Pastor Anderson makes this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“Almost knowing how we got into this mess will not suffice.</a:t>
            </a:r>
          </a:p>
          <a:p>
            <a:r>
              <a:rPr lang="en-US" sz="3600" b="1" i="1" dirty="0" smtClean="0"/>
              <a:t>Instead, we have to uncover these deeper, more core reasons that Adventist Education is in decline.</a:t>
            </a:r>
          </a:p>
          <a:p>
            <a:r>
              <a:rPr lang="en-US" sz="3600" dirty="0" smtClean="0"/>
              <a:t>Only then can we understand what steps to take to move our schools back into health.”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several PhD studies/articles: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Lekic</a:t>
            </a:r>
            <a:r>
              <a:rPr lang="en-US" dirty="0" smtClean="0"/>
              <a:t> (2006), Sudds, (2008),  Osborn (2007), </a:t>
            </a:r>
          </a:p>
          <a:p>
            <a:r>
              <a:rPr lang="en-US" dirty="0" smtClean="0"/>
              <a:t>Anderson (2009).  book and </a:t>
            </a:r>
            <a:r>
              <a:rPr lang="en-US" i="1" dirty="0" smtClean="0"/>
              <a:t>Adventist Review </a:t>
            </a:r>
            <a:r>
              <a:rPr lang="en-US" dirty="0" smtClean="0"/>
              <a:t>article</a:t>
            </a:r>
          </a:p>
          <a:p>
            <a:r>
              <a:rPr lang="en-US" dirty="0" smtClean="0"/>
              <a:t>Look at how healthy Adventist Education (K-12) is and how that might affect Andrews University in the future.</a:t>
            </a:r>
          </a:p>
          <a:p>
            <a:r>
              <a:rPr lang="en-US" dirty="0" smtClean="0"/>
              <a:t>Ask for your thoughtful participation.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these</a:t>
            </a:r>
            <a:br>
              <a:rPr lang="en-US" dirty="0" smtClean="0"/>
            </a:br>
            <a:r>
              <a:rPr lang="en-US" dirty="0" smtClean="0"/>
              <a:t> “deeper, more core reasons?”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Here’s your chance to dialogue with us……..</a:t>
            </a:r>
          </a:p>
          <a:p>
            <a:pPr>
              <a:buNone/>
            </a:pPr>
            <a:r>
              <a:rPr lang="en-US" sz="3200" dirty="0" smtClean="0"/>
              <a:t>1. </a:t>
            </a:r>
          </a:p>
          <a:p>
            <a:pPr>
              <a:buNone/>
            </a:pPr>
            <a:r>
              <a:rPr lang="en-US" sz="3200" dirty="0" smtClean="0"/>
              <a:t>2.</a:t>
            </a:r>
          </a:p>
          <a:p>
            <a:pPr>
              <a:buNone/>
            </a:pPr>
            <a:r>
              <a:rPr lang="en-US" sz="3200" dirty="0" smtClean="0"/>
              <a:t>3.</a:t>
            </a:r>
          </a:p>
          <a:p>
            <a:pPr>
              <a:buNone/>
            </a:pPr>
            <a:r>
              <a:rPr lang="en-US" sz="3200" dirty="0" smtClean="0"/>
              <a:t>4.</a:t>
            </a:r>
          </a:p>
          <a:p>
            <a:pPr>
              <a:buNone/>
            </a:pPr>
            <a:r>
              <a:rPr lang="en-US" sz="3200" dirty="0" smtClean="0"/>
              <a:t>5.</a:t>
            </a:r>
          </a:p>
          <a:p>
            <a:pPr>
              <a:buNone/>
            </a:pPr>
            <a:r>
              <a:rPr lang="en-US" sz="3200" dirty="0" smtClean="0"/>
              <a:t>6.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Lekic</a:t>
            </a:r>
            <a:r>
              <a:rPr lang="en-US" dirty="0" smtClean="0"/>
              <a:t> PhD (2006)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Former Education Director for Canada</a:t>
            </a:r>
          </a:p>
          <a:p>
            <a:r>
              <a:rPr lang="en-US" dirty="0" smtClean="0"/>
              <a:t>Now Division Director of the Southern Asia –Pacific Division</a:t>
            </a:r>
          </a:p>
          <a:p>
            <a:r>
              <a:rPr lang="en-US" dirty="0" smtClean="0"/>
              <a:t>In Canada in </a:t>
            </a:r>
            <a:r>
              <a:rPr lang="en-US" b="1" dirty="0" smtClean="0"/>
              <a:t>1972</a:t>
            </a:r>
            <a:r>
              <a:rPr lang="en-US" dirty="0" smtClean="0"/>
              <a:t> there were </a:t>
            </a:r>
            <a:r>
              <a:rPr lang="en-US" b="1" dirty="0" smtClean="0"/>
              <a:t>13</a:t>
            </a:r>
            <a:r>
              <a:rPr lang="en-US" dirty="0" smtClean="0"/>
              <a:t> students for every 100 church members.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2001</a:t>
            </a:r>
            <a:r>
              <a:rPr lang="en-US" dirty="0" smtClean="0"/>
              <a:t> there were only </a:t>
            </a:r>
            <a:r>
              <a:rPr lang="en-US" b="1" dirty="0" smtClean="0"/>
              <a:t>8</a:t>
            </a:r>
            <a:r>
              <a:rPr lang="en-US" dirty="0" smtClean="0"/>
              <a:t> students for every 100 church members.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Sudds, PhD (2008)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Lake Union K-8 enrollment declined from </a:t>
            </a:r>
            <a:r>
              <a:rPr lang="en-US" b="1" dirty="0" smtClean="0"/>
              <a:t>5,257</a:t>
            </a:r>
            <a:r>
              <a:rPr lang="en-US" dirty="0" smtClean="0"/>
              <a:t> students in 1980, 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4,023</a:t>
            </a:r>
            <a:r>
              <a:rPr lang="en-US" dirty="0" smtClean="0"/>
              <a:t> students in 1990 and </a:t>
            </a:r>
          </a:p>
          <a:p>
            <a:r>
              <a:rPr lang="en-US" dirty="0" smtClean="0"/>
              <a:t>3</a:t>
            </a:r>
            <a:r>
              <a:rPr lang="en-US" b="1" dirty="0" smtClean="0"/>
              <a:t>,460</a:t>
            </a:r>
            <a:r>
              <a:rPr lang="en-US" dirty="0" smtClean="0"/>
              <a:t> students in 2000, </a:t>
            </a:r>
            <a:r>
              <a:rPr lang="en-US" sz="2800" i="1" dirty="0" smtClean="0"/>
              <a:t>(Closing Report, North American Division Office of Education: 1980 &amp; 2000). </a:t>
            </a:r>
          </a:p>
          <a:p>
            <a:r>
              <a:rPr lang="en-US" dirty="0" smtClean="0"/>
              <a:t>These trends reveal an overall decline in the K-8 enrollment of </a:t>
            </a:r>
            <a:r>
              <a:rPr lang="en-US" b="1" dirty="0" smtClean="0"/>
              <a:t>1,797</a:t>
            </a:r>
            <a:r>
              <a:rPr lang="en-US" dirty="0" smtClean="0"/>
              <a:t> students in the Lake Union over 20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Osborn (2007)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1994-2005 – K-12 enrollment in the NAD has been on a steady decline.</a:t>
            </a:r>
          </a:p>
          <a:p>
            <a:r>
              <a:rPr lang="en-US" dirty="0" smtClean="0"/>
              <a:t>In 1994 with a membership of 822,150, primary schools had 51,927 students amounting to </a:t>
            </a:r>
            <a:r>
              <a:rPr lang="en-US" b="1" dirty="0" smtClean="0"/>
              <a:t>63</a:t>
            </a:r>
            <a:r>
              <a:rPr lang="en-US" dirty="0" smtClean="0"/>
              <a:t> students per 1,000 members </a:t>
            </a:r>
          </a:p>
          <a:p>
            <a:r>
              <a:rPr lang="en-US" dirty="0" smtClean="0"/>
              <a:t>Declined in </a:t>
            </a:r>
            <a:r>
              <a:rPr lang="en-US" b="1" dirty="0" smtClean="0"/>
              <a:t>2005</a:t>
            </a:r>
            <a:r>
              <a:rPr lang="en-US" dirty="0" smtClean="0"/>
              <a:t> to 43,284 students or </a:t>
            </a:r>
            <a:r>
              <a:rPr lang="en-US" b="1" dirty="0" smtClean="0"/>
              <a:t>42 </a:t>
            </a:r>
            <a:r>
              <a:rPr lang="en-US" dirty="0" smtClean="0"/>
              <a:t>students per 1,000 members.</a:t>
            </a:r>
          </a:p>
          <a:p>
            <a:r>
              <a:rPr lang="en-US" dirty="0" smtClean="0"/>
              <a:t>Secondary enrollment declined from 16,722 students or </a:t>
            </a:r>
            <a:r>
              <a:rPr lang="en-US" b="1" dirty="0" smtClean="0"/>
              <a:t>18</a:t>
            </a:r>
            <a:r>
              <a:rPr lang="en-US" dirty="0" smtClean="0"/>
              <a:t> students per 1,000 members to 16,313 students or </a:t>
            </a:r>
            <a:r>
              <a:rPr lang="en-US" b="1" dirty="0" smtClean="0"/>
              <a:t>16</a:t>
            </a:r>
            <a:r>
              <a:rPr lang="en-US" dirty="0" smtClean="0"/>
              <a:t> students per 1,000 members.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decline of the boarding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 Pasqual Academy (CA) closed in 1997</a:t>
            </a:r>
          </a:p>
          <a:p>
            <a:r>
              <a:rPr lang="en-US" dirty="0" smtClean="0"/>
              <a:t>Garden State Academy (NJ) closed in 2005</a:t>
            </a:r>
          </a:p>
          <a:p>
            <a:r>
              <a:rPr lang="en-US" dirty="0" smtClean="0"/>
              <a:t>Broadview Academy (IL) closed in 2005</a:t>
            </a:r>
          </a:p>
          <a:p>
            <a:r>
              <a:rPr lang="en-US" dirty="0" smtClean="0"/>
              <a:t>Platte Valley Academy (NE) closed in 2007 - 40 students</a:t>
            </a:r>
          </a:p>
          <a:p>
            <a:r>
              <a:rPr lang="en-US" dirty="0" smtClean="0"/>
              <a:t>Joined with Enterprise Academy to become Great Plains Academy (40-50 students)</a:t>
            </a:r>
          </a:p>
          <a:p>
            <a:r>
              <a:rPr lang="en-US" dirty="0" smtClean="0"/>
              <a:t>Will close for good at the end of this year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Boarding academy principal for western Canada.  In 1985 we had 300 students; today there are less than 90 students.</a:t>
            </a:r>
          </a:p>
          <a:p>
            <a:r>
              <a:rPr lang="en-US" dirty="0" smtClean="0"/>
              <a:t>Boarding academy enrollments continue to dry up -  many just barely holding on with 40-90 students.</a:t>
            </a:r>
          </a:p>
          <a:p>
            <a:r>
              <a:rPr lang="en-US" dirty="0" smtClean="0"/>
              <a:t>What does this forebode for Andrews University.  Are we on a scary path?</a:t>
            </a:r>
          </a:p>
          <a:p>
            <a:r>
              <a:rPr lang="en-US" dirty="0" smtClean="0"/>
              <a:t>Might it look like the El </a:t>
            </a:r>
            <a:r>
              <a:rPr lang="en-US" dirty="0" err="1" smtClean="0"/>
              <a:t>Charro</a:t>
            </a:r>
            <a:r>
              <a:rPr lang="en-US" dirty="0" smtClean="0"/>
              <a:t> Path in Spain?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92288" y="5029200"/>
            <a:ext cx="54864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El </a:t>
            </a:r>
            <a:r>
              <a:rPr lang="en-US" sz="2800" dirty="0"/>
              <a:t>Chorro situated in the south of </a:t>
            </a:r>
            <a:r>
              <a:rPr lang="en-US" sz="2800" dirty="0" smtClean="0"/>
              <a:t> Spain is one </a:t>
            </a:r>
            <a:r>
              <a:rPr lang="en-US" sz="2800" dirty="0"/>
              <a:t>of the most dangerous walkways in the </a:t>
            </a:r>
            <a:r>
              <a:rPr lang="en-US" sz="2800" dirty="0" smtClean="0"/>
              <a:t>world.  Take a look…</a:t>
            </a:r>
            <a:endParaRPr lang="en-US" sz="2800" dirty="0"/>
          </a:p>
        </p:txBody>
      </p:sp>
      <p:pic>
        <p:nvPicPr>
          <p:cNvPr id="6" name="Picture Placeholder 5" descr="http-inlinethumb08_webshots_com-40455-2602404910103582559S600x600Q8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082" b="18082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2792762" y="3244334"/>
            <a:ext cx="35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3"/>
              </a:rPr>
              <a:t>www.wimp.com/scariestpath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Confronting the Challenges of Adventist Education </a:t>
            </a:r>
            <a:r>
              <a:rPr lang="en-US" dirty="0" smtClean="0"/>
              <a:t>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Dick Osborn (2007) Immediate Past President of Pacific Union College.</a:t>
            </a:r>
          </a:p>
          <a:p>
            <a:r>
              <a:rPr lang="en-US" dirty="0" smtClean="0"/>
              <a:t>Osborn’s </a:t>
            </a:r>
            <a:r>
              <a:rPr lang="en-US" dirty="0"/>
              <a:t>opening statement </a:t>
            </a:r>
            <a:r>
              <a:rPr lang="en-US" dirty="0" smtClean="0"/>
              <a:t>in his assessment of Adventist Education is that “our </a:t>
            </a:r>
            <a:r>
              <a:rPr lang="en-US" dirty="0"/>
              <a:t>college and university campuses represent the future of Adventist </a:t>
            </a:r>
            <a:r>
              <a:rPr lang="en-US" dirty="0" smtClean="0"/>
              <a:t>education.”</a:t>
            </a:r>
          </a:p>
          <a:p>
            <a:r>
              <a:rPr lang="en-US" dirty="0" smtClean="0"/>
              <a:t> Can a North American church with </a:t>
            </a:r>
            <a:r>
              <a:rPr lang="en-US" b="1" dirty="0" smtClean="0"/>
              <a:t>1, 000, 000 </a:t>
            </a:r>
            <a:r>
              <a:rPr lang="en-US" dirty="0" smtClean="0"/>
              <a:t>members continue to support </a:t>
            </a:r>
            <a:r>
              <a:rPr lang="en-US" b="1" dirty="0" smtClean="0"/>
              <a:t>15</a:t>
            </a:r>
            <a:r>
              <a:rPr lang="en-US" dirty="0" smtClean="0"/>
              <a:t> colleges and universities and a vast K-12 system?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1143</Words>
  <Application>Microsoft Office PowerPoint</Application>
  <PresentationFormat>On-screen Show (4:3)</PresentationFormat>
  <Paragraphs>96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Is Adventist Education on the Scariest Path in the World?</vt:lpstr>
      <vt:lpstr>Overview for Today</vt:lpstr>
      <vt:lpstr>Lekic PhD (2006)</vt:lpstr>
      <vt:lpstr>Sudds, PhD (2008) </vt:lpstr>
      <vt:lpstr>Osborn (2007) </vt:lpstr>
      <vt:lpstr>The decline of the boarding academy</vt:lpstr>
      <vt:lpstr>Personal Experience</vt:lpstr>
      <vt:lpstr>PowerPoint Presentation</vt:lpstr>
      <vt:lpstr>Confronting the Challenges of Adventist Education (2007)</vt:lpstr>
      <vt:lpstr>Osborn (2007) </vt:lpstr>
      <vt:lpstr>Facing Our Challenges  (Osborn, 2007)</vt:lpstr>
      <vt:lpstr>Osborn’s assessment of Andrews</vt:lpstr>
      <vt:lpstr>Osborn’s assessment….</vt:lpstr>
      <vt:lpstr>Osborn….</vt:lpstr>
      <vt:lpstr>Anderson (2009)</vt:lpstr>
      <vt:lpstr>Shane Anderson (2009) Pastor of the New Market Virginia Church (on the campus of Shenandoah Valley Academy)</vt:lpstr>
      <vt:lpstr>We could add more speculation…. But what are the real reasons?</vt:lpstr>
      <vt:lpstr>Three more……</vt:lpstr>
      <vt:lpstr>But then Pastor Anderson makes this statement</vt:lpstr>
      <vt:lpstr>What are these  “deeper, more core reasons?”</vt:lpstr>
    </vt:vector>
  </TitlesOfParts>
  <Company>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Adventist Education Headed?</dc:title>
  <dc:creator>Brandon Lowry</dc:creator>
  <cp:lastModifiedBy>I.T.S.</cp:lastModifiedBy>
  <cp:revision>36</cp:revision>
  <dcterms:created xsi:type="dcterms:W3CDTF">2010-04-29T17:34:16Z</dcterms:created>
  <dcterms:modified xsi:type="dcterms:W3CDTF">2013-11-06T14:53:24Z</dcterms:modified>
</cp:coreProperties>
</file>